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322" autoAdjust="0"/>
    <p:restoredTop sz="94660"/>
  </p:normalViewPr>
  <p:slideViewPr>
    <p:cSldViewPr>
      <p:cViewPr>
        <p:scale>
          <a:sx n="82" d="100"/>
          <a:sy n="82" d="100"/>
        </p:scale>
        <p:origin x="-1734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0C52D-69E7-493D-9B59-BB233B17EE34}" type="datetimeFigureOut">
              <a:rPr lang="nl-NL" smtClean="0"/>
              <a:t>17-5-2010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78CC4-AB06-4427-BEA2-F49CBFF363C9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FC53-7BAE-4884-A199-17F38D26CD69}" type="datetimeFigureOut">
              <a:rPr lang="nl-NL" smtClean="0"/>
              <a:t>17-5-2010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B483-6DA4-4EA4-9029-945FEC029D2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FC53-7BAE-4884-A199-17F38D26CD69}" type="datetimeFigureOut">
              <a:rPr lang="nl-NL" smtClean="0"/>
              <a:t>17-5-2010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B483-6DA4-4EA4-9029-945FEC029D2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FC53-7BAE-4884-A199-17F38D26CD69}" type="datetimeFigureOut">
              <a:rPr lang="nl-NL" smtClean="0"/>
              <a:t>17-5-2010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B483-6DA4-4EA4-9029-945FEC029D2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FC53-7BAE-4884-A199-17F38D26CD69}" type="datetimeFigureOut">
              <a:rPr lang="nl-NL" smtClean="0"/>
              <a:t>17-5-2010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B483-6DA4-4EA4-9029-945FEC029D2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FC53-7BAE-4884-A199-17F38D26CD69}" type="datetimeFigureOut">
              <a:rPr lang="nl-NL" smtClean="0"/>
              <a:t>17-5-2010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B483-6DA4-4EA4-9029-945FEC029D2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FC53-7BAE-4884-A199-17F38D26CD69}" type="datetimeFigureOut">
              <a:rPr lang="nl-NL" smtClean="0"/>
              <a:t>17-5-2010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B483-6DA4-4EA4-9029-945FEC029D2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FC53-7BAE-4884-A199-17F38D26CD69}" type="datetimeFigureOut">
              <a:rPr lang="nl-NL" smtClean="0"/>
              <a:t>17-5-2010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B483-6DA4-4EA4-9029-945FEC029D2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FC53-7BAE-4884-A199-17F38D26CD69}" type="datetimeFigureOut">
              <a:rPr lang="nl-NL" smtClean="0"/>
              <a:t>17-5-2010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B483-6DA4-4EA4-9029-945FEC029D2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FC53-7BAE-4884-A199-17F38D26CD69}" type="datetimeFigureOut">
              <a:rPr lang="nl-NL" smtClean="0"/>
              <a:t>17-5-2010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B483-6DA4-4EA4-9029-945FEC029D2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FC53-7BAE-4884-A199-17F38D26CD69}" type="datetimeFigureOut">
              <a:rPr lang="nl-NL" smtClean="0"/>
              <a:t>17-5-2010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B483-6DA4-4EA4-9029-945FEC029D2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FC53-7BAE-4884-A199-17F38D26CD69}" type="datetimeFigureOut">
              <a:rPr lang="nl-NL" smtClean="0"/>
              <a:t>17-5-2010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B483-6DA4-4EA4-9029-945FEC029D2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5FC53-7BAE-4884-A199-17F38D26CD69}" type="datetimeFigureOut">
              <a:rPr lang="nl-NL" smtClean="0"/>
              <a:t>17-5-2010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5B483-6DA4-4EA4-9029-945FEC029D27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Stevigheid en beweging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3 VMBO KGT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1700" y="4572008"/>
            <a:ext cx="31623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Bouw van een gewricht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844" y="1643050"/>
            <a:ext cx="8786874" cy="4525963"/>
          </a:xfrm>
        </p:spPr>
        <p:txBody>
          <a:bodyPr/>
          <a:lstStyle/>
          <a:p>
            <a:pPr>
              <a:buNone/>
            </a:pPr>
            <a:r>
              <a:rPr lang="nl-NL" sz="2800" u="sng" dirty="0" smtClean="0"/>
              <a:t>Kraakbeen</a:t>
            </a:r>
            <a:r>
              <a:rPr lang="nl-NL" sz="2800" dirty="0" smtClean="0"/>
              <a:t> - Hierdoor kunnen de botten soepel bewegen.</a:t>
            </a:r>
          </a:p>
          <a:p>
            <a:pPr>
              <a:buNone/>
            </a:pPr>
            <a:r>
              <a:rPr lang="nl-NL" sz="2800" dirty="0"/>
              <a:t>	</a:t>
            </a:r>
            <a:r>
              <a:rPr lang="nl-NL" sz="2800" dirty="0" smtClean="0"/>
              <a:t>Gaat slijtage tegen.</a:t>
            </a:r>
          </a:p>
          <a:p>
            <a:pPr>
              <a:buNone/>
            </a:pPr>
            <a:r>
              <a:rPr lang="nl-NL" sz="2800" u="sng" dirty="0" smtClean="0"/>
              <a:t>Gewrichtskapsel</a:t>
            </a:r>
            <a:r>
              <a:rPr lang="nl-NL" sz="2800" dirty="0" smtClean="0"/>
              <a:t> – Houden de botten op hun plaats</a:t>
            </a:r>
            <a:br>
              <a:rPr lang="nl-NL" sz="2800" dirty="0" smtClean="0"/>
            </a:br>
            <a:r>
              <a:rPr lang="nl-NL" sz="2800" dirty="0" smtClean="0"/>
              <a:t>Binnenkant geeft gewrichtssmeer af.</a:t>
            </a:r>
          </a:p>
          <a:p>
            <a:pPr>
              <a:buNone/>
            </a:pPr>
            <a:r>
              <a:rPr lang="nl-NL" sz="2800" u="sng" dirty="0" smtClean="0"/>
              <a:t>Gewrichtssmeer</a:t>
            </a:r>
            <a:r>
              <a:rPr lang="nl-NL" sz="2800" dirty="0" smtClean="0"/>
              <a:t> – stroperige vloeistof, soepele beweging.</a:t>
            </a:r>
          </a:p>
          <a:p>
            <a:pPr>
              <a:buNone/>
            </a:pPr>
            <a:r>
              <a:rPr lang="nl-NL" sz="2800" u="sng" dirty="0" smtClean="0"/>
              <a:t>Kapselbanden-</a:t>
            </a:r>
            <a:r>
              <a:rPr lang="nl-NL" sz="2800" dirty="0" smtClean="0"/>
              <a:t> Houden de botten op hun plaats.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Soorten gewrichten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429388" y="4500570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Weinig beweging mogelijk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500826" y="135729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Veel beweging mogelijk</a:t>
            </a:r>
            <a:endParaRPr lang="nl-NL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645795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vak 8"/>
          <p:cNvSpPr txBox="1"/>
          <p:nvPr/>
        </p:nvSpPr>
        <p:spPr>
          <a:xfrm>
            <a:off x="6429388" y="2857496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Weinig beweging mogelijk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214554"/>
            <a:ext cx="6072230" cy="489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57222" y="0"/>
            <a:ext cx="8929750" cy="928670"/>
          </a:xfrm>
        </p:spPr>
        <p:txBody>
          <a:bodyPr>
            <a:normAutofit/>
          </a:bodyPr>
          <a:lstStyle/>
          <a:p>
            <a:r>
              <a:rPr lang="nl-NL" dirty="0" smtClean="0"/>
              <a:t>Bouw en werking van spieren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42844" y="1000108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sz="2400" u="sng" dirty="0" smtClean="0"/>
              <a:t>Spierschede</a:t>
            </a:r>
            <a:r>
              <a:rPr lang="nl-NL" sz="2400" dirty="0" smtClean="0"/>
              <a:t> – bindweefsel dat de spier stevigheid geeft.</a:t>
            </a:r>
          </a:p>
          <a:p>
            <a:pPr>
              <a:buNone/>
            </a:pPr>
            <a:r>
              <a:rPr lang="nl-NL" sz="2400" u="sng" dirty="0" smtClean="0"/>
              <a:t>Pezen</a:t>
            </a:r>
            <a:r>
              <a:rPr lang="nl-NL" sz="2400" dirty="0" smtClean="0"/>
              <a:t> – </a:t>
            </a:r>
            <a:r>
              <a:rPr lang="nl-NL" sz="2400" dirty="0" smtClean="0"/>
              <a:t>Uiteinde </a:t>
            </a:r>
            <a:r>
              <a:rPr lang="nl-NL" sz="2400" dirty="0" smtClean="0"/>
              <a:t>van </a:t>
            </a:r>
            <a:r>
              <a:rPr lang="nl-NL" sz="2400" dirty="0" smtClean="0"/>
              <a:t>het bindweefsel aan het eind van de spier. </a:t>
            </a:r>
            <a:r>
              <a:rPr lang="nl-NL" sz="2400" u="sng" dirty="0" smtClean="0"/>
              <a:t>Aanhechtingsplaats</a:t>
            </a:r>
            <a:r>
              <a:rPr lang="nl-NL" sz="2400" dirty="0" smtClean="0"/>
              <a:t> – Waar de pees aan het bot zit</a:t>
            </a:r>
            <a:r>
              <a:rPr lang="nl-NL" sz="2400" dirty="0" smtClean="0"/>
              <a:t>.</a:t>
            </a:r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r>
              <a:rPr lang="nl-NL" sz="2400" dirty="0" smtClean="0"/>
              <a:t>Spier </a:t>
            </a:r>
            <a:r>
              <a:rPr lang="nl-NL" sz="2400" dirty="0" smtClean="0">
                <a:sym typeface="Wingdings" pitchFamily="2" charset="2"/>
              </a:rPr>
              <a:t> spierbundels  spiervezels  Vele spiercellen en celkernen</a:t>
            </a:r>
            <a:endParaRPr lang="nl-N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Antagonisten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5720" y="1714488"/>
            <a:ext cx="837247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 smtClean="0"/>
              <a:t>		Spieren met een tegengestelde werking</a:t>
            </a:r>
            <a:endParaRPr lang="nl-NL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71744"/>
            <a:ext cx="34956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571744"/>
            <a:ext cx="3376621" cy="320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Rechte verbindingslijn met pijl 6"/>
          <p:cNvCxnSpPr/>
          <p:nvPr/>
        </p:nvCxnSpPr>
        <p:spPr>
          <a:xfrm rot="16200000" flipV="1">
            <a:off x="2035951" y="4250537"/>
            <a:ext cx="1428760" cy="9286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rot="5400000" flipH="1" flipV="1">
            <a:off x="3960015" y="4255299"/>
            <a:ext cx="1214446" cy="9906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2857488" y="557214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Spier trekt samen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7038" y="1000108"/>
            <a:ext cx="298696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Houding en beweging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500174"/>
            <a:ext cx="6572264" cy="4625989"/>
          </a:xfrm>
        </p:spPr>
        <p:txBody>
          <a:bodyPr/>
          <a:lstStyle/>
          <a:p>
            <a:pPr>
              <a:buNone/>
            </a:pPr>
            <a:r>
              <a:rPr lang="nl-NL" dirty="0" smtClean="0"/>
              <a:t>De </a:t>
            </a:r>
            <a:r>
              <a:rPr lang="nl-NL" u="sng" dirty="0" smtClean="0"/>
              <a:t>dubbele</a:t>
            </a:r>
            <a:r>
              <a:rPr lang="nl-NL" dirty="0" smtClean="0"/>
              <a:t> </a:t>
            </a:r>
            <a:r>
              <a:rPr lang="nl-NL" u="sng" dirty="0" err="1" smtClean="0"/>
              <a:t>S-vorm</a:t>
            </a:r>
            <a:r>
              <a:rPr lang="nl-NL" dirty="0" smtClean="0"/>
              <a:t> is belangrijk voor een goede </a:t>
            </a:r>
            <a:r>
              <a:rPr lang="nl-NL" u="sng" dirty="0" smtClean="0"/>
              <a:t>lichaamshouding.</a:t>
            </a:r>
          </a:p>
          <a:p>
            <a:pPr>
              <a:buNone/>
            </a:pPr>
            <a:r>
              <a:rPr lang="nl-NL" dirty="0" smtClean="0"/>
              <a:t>Wordt in stand gehouden door rugspieren.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429000"/>
            <a:ext cx="39433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nl-NL" dirty="0" smtClean="0"/>
              <a:t>Houding en beweging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435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 smtClean="0"/>
              <a:t>Tussenwervelschijven zijn een soort schokdempers</a:t>
            </a:r>
          </a:p>
          <a:p>
            <a:pPr>
              <a:buNone/>
            </a:pPr>
            <a:r>
              <a:rPr lang="nl-NL" dirty="0" smtClean="0"/>
              <a:t>Door langdurig aan 1 kant indrukken kunnen ze hun veerkracht verliezen, een zenuw kan klem komen en pijn veroorzaken.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Let op!</a:t>
            </a:r>
          </a:p>
          <a:p>
            <a:pPr>
              <a:buFontTx/>
              <a:buChar char="-"/>
            </a:pPr>
            <a:r>
              <a:rPr lang="nl-NL" dirty="0" smtClean="0"/>
              <a:t>Goede lichaamshouding</a:t>
            </a:r>
          </a:p>
          <a:p>
            <a:pPr>
              <a:buFontTx/>
              <a:buChar char="-"/>
            </a:pPr>
            <a:r>
              <a:rPr lang="nl-NL" dirty="0" smtClean="0"/>
              <a:t>Correct tillen</a:t>
            </a:r>
          </a:p>
          <a:p>
            <a:pPr>
              <a:buFontTx/>
              <a:buChar char="-"/>
            </a:pPr>
            <a:r>
              <a:rPr lang="nl-NL" dirty="0" smtClean="0"/>
              <a:t>Regelmatige lichaamsbeweging</a:t>
            </a:r>
          </a:p>
          <a:p>
            <a:pPr>
              <a:buFontTx/>
              <a:buChar char="-"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85728"/>
            <a:ext cx="275531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Blessures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844" y="314324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nl-NL" u="sng" dirty="0" smtClean="0"/>
              <a:t>Kramp</a:t>
            </a:r>
            <a:r>
              <a:rPr lang="nl-NL" dirty="0" smtClean="0"/>
              <a:t> – Alle spiervezels trekken plotseling samen.</a:t>
            </a:r>
          </a:p>
          <a:p>
            <a:pPr>
              <a:buNone/>
            </a:pPr>
            <a:r>
              <a:rPr lang="nl-NL" u="sng" dirty="0" smtClean="0"/>
              <a:t>Spierpijn</a:t>
            </a:r>
            <a:r>
              <a:rPr lang="nl-NL" dirty="0" smtClean="0"/>
              <a:t> – Kleine scheurtjes in het bindweefsel.</a:t>
            </a:r>
          </a:p>
          <a:p>
            <a:pPr>
              <a:buNone/>
            </a:pPr>
            <a:r>
              <a:rPr lang="nl-NL" u="sng" dirty="0" smtClean="0"/>
              <a:t>Spierscheuring</a:t>
            </a:r>
            <a:r>
              <a:rPr lang="nl-NL" dirty="0" smtClean="0"/>
              <a:t> – Scheur in spiervezel.</a:t>
            </a:r>
          </a:p>
          <a:p>
            <a:pPr>
              <a:buNone/>
            </a:pPr>
            <a:r>
              <a:rPr lang="nl-NL" u="sng" dirty="0" smtClean="0"/>
              <a:t>Zweepslag</a:t>
            </a:r>
            <a:r>
              <a:rPr lang="nl-NL" dirty="0" smtClean="0"/>
              <a:t> – Spierscheuring in de kuit.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785850" y="0"/>
            <a:ext cx="8229600" cy="1143000"/>
          </a:xfrm>
        </p:spPr>
        <p:txBody>
          <a:bodyPr/>
          <a:lstStyle/>
          <a:p>
            <a:r>
              <a:rPr lang="nl-NL" dirty="0" smtClean="0"/>
              <a:t>Botbreuken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571612"/>
            <a:ext cx="5329246" cy="17573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 smtClean="0"/>
              <a:t>Gebroken sleutelbeen, komt veel voor bij wielrenners .</a:t>
            </a:r>
            <a:endParaRPr lang="nl-NL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3182"/>
            <a:ext cx="418926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0"/>
            <a:ext cx="2857500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2571736" y="571501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Een botbreuk zetten</a:t>
            </a:r>
            <a:endParaRPr lang="nl-NL" sz="2800" dirty="0"/>
          </a:p>
        </p:txBody>
      </p:sp>
      <p:cxnSp>
        <p:nvCxnSpPr>
          <p:cNvPr id="8" name="Rechte verbindingslijn met pijl 7"/>
          <p:cNvCxnSpPr/>
          <p:nvPr/>
        </p:nvCxnSpPr>
        <p:spPr>
          <a:xfrm flipV="1">
            <a:off x="5643570" y="5643578"/>
            <a:ext cx="500066" cy="3571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Blessures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500174"/>
            <a:ext cx="7358082" cy="48577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NL" sz="2800" u="sng" dirty="0" smtClean="0"/>
              <a:t>Voetbalknie</a:t>
            </a:r>
            <a:r>
              <a:rPr lang="nl-NL" sz="2800" dirty="0" smtClean="0"/>
              <a:t> = Gescheurde meniscus</a:t>
            </a:r>
          </a:p>
          <a:p>
            <a:pPr>
              <a:buNone/>
            </a:pPr>
            <a:r>
              <a:rPr lang="nl-NL" sz="2800" u="sng" dirty="0" smtClean="0"/>
              <a:t>Water in de knie</a:t>
            </a:r>
            <a:r>
              <a:rPr lang="nl-NL" sz="2800" dirty="0" smtClean="0"/>
              <a:t>. Dit komt door een zwelling deze wordt veroorzaakt door beschadigde kapselbanden en/of gewrichtskapsel </a:t>
            </a:r>
          </a:p>
          <a:p>
            <a:pPr>
              <a:buNone/>
            </a:pPr>
            <a:r>
              <a:rPr lang="nl-NL" sz="2800" dirty="0" smtClean="0"/>
              <a:t>Als het gescheurde stukje meniscus het bewegen van de knie belet dan zit de knie “op slot”.</a:t>
            </a:r>
            <a:endParaRPr lang="nl-NL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357694"/>
            <a:ext cx="3790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Blessures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u="sng" dirty="0" smtClean="0"/>
              <a:t>Kneuzing</a:t>
            </a:r>
            <a:r>
              <a:rPr lang="nl-NL" dirty="0" smtClean="0"/>
              <a:t> = beschadiging van weefsel zonder dat er iets gescheurd of kapot is.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Oorzaak – meestal een stoot of een trap.</a:t>
            </a:r>
          </a:p>
          <a:p>
            <a:pPr>
              <a:buNone/>
            </a:pPr>
            <a:r>
              <a:rPr lang="nl-NL" u="sng" dirty="0" smtClean="0"/>
              <a:t>Zwelling</a:t>
            </a:r>
            <a:r>
              <a:rPr lang="nl-NL" dirty="0" smtClean="0"/>
              <a:t> – een inwendige bloeding of vochtophoping, tegengaan door ijswater.</a:t>
            </a:r>
            <a:endParaRPr lang="nl-NL" dirty="0"/>
          </a:p>
          <a:p>
            <a:pPr>
              <a:buNone/>
            </a:pPr>
            <a:r>
              <a:rPr lang="nl-NL" u="sng" dirty="0" smtClean="0"/>
              <a:t>Verzwikking</a:t>
            </a:r>
            <a:r>
              <a:rPr lang="nl-NL" dirty="0" smtClean="0"/>
              <a:t> = een kneuzing van een gewricht. Gewrichtkapsel en kapselbanden kunnen uitrekken.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85728"/>
            <a:ext cx="4299122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Skelet (Geraamte)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</p:spPr>
        <p:txBody>
          <a:bodyPr/>
          <a:lstStyle/>
          <a:p>
            <a:r>
              <a:rPr lang="nl-NL" dirty="0"/>
              <a:t>4</a:t>
            </a:r>
            <a:r>
              <a:rPr lang="nl-NL" dirty="0" smtClean="0"/>
              <a:t> Functies:</a:t>
            </a:r>
            <a:br>
              <a:rPr lang="nl-NL" dirty="0" smtClean="0"/>
            </a:br>
            <a:r>
              <a:rPr lang="nl-NL" dirty="0" smtClean="0"/>
              <a:t>- </a:t>
            </a:r>
            <a:r>
              <a:rPr lang="nl-NL" u="sng" dirty="0" smtClean="0"/>
              <a:t>Stevigheid</a:t>
            </a:r>
            <a:r>
              <a:rPr lang="nl-NL" dirty="0" smtClean="0"/>
              <a:t> geven aan het lichaam.</a:t>
            </a:r>
            <a:br>
              <a:rPr lang="nl-NL" dirty="0" smtClean="0"/>
            </a:br>
            <a:r>
              <a:rPr lang="nl-NL" dirty="0" smtClean="0"/>
              <a:t>- </a:t>
            </a:r>
            <a:r>
              <a:rPr lang="nl-NL" u="sng" dirty="0" smtClean="0"/>
              <a:t>Vorm</a:t>
            </a:r>
            <a:r>
              <a:rPr lang="nl-NL" dirty="0" smtClean="0"/>
              <a:t> geven aan het lichaam.</a:t>
            </a:r>
            <a:br>
              <a:rPr lang="nl-NL" dirty="0" smtClean="0"/>
            </a:br>
            <a:r>
              <a:rPr lang="nl-NL" dirty="0" smtClean="0"/>
              <a:t>- </a:t>
            </a:r>
            <a:r>
              <a:rPr lang="nl-NL" u="sng" dirty="0" smtClean="0"/>
              <a:t>Bescherming</a:t>
            </a:r>
            <a:r>
              <a:rPr lang="nl-NL" dirty="0" smtClean="0"/>
              <a:t> van de tere organen.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- Maakt </a:t>
            </a:r>
            <a:r>
              <a:rPr lang="nl-NL" u="sng" dirty="0" smtClean="0"/>
              <a:t>beweging</a:t>
            </a:r>
            <a:r>
              <a:rPr lang="nl-NL" dirty="0" smtClean="0"/>
              <a:t> mogelijk.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Blessures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4282" y="1857364"/>
            <a:ext cx="5214974" cy="2714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u="sng" dirty="0" smtClean="0"/>
              <a:t>Ontwrichting</a:t>
            </a:r>
            <a:r>
              <a:rPr lang="nl-NL" dirty="0" smtClean="0"/>
              <a:t>: </a:t>
            </a:r>
          </a:p>
          <a:p>
            <a:pPr>
              <a:buNone/>
            </a:pPr>
            <a:r>
              <a:rPr lang="nl-NL" dirty="0" smtClean="0"/>
              <a:t>Hierbij is de gewrichtskogel uit de gewrichtskom geschoten</a:t>
            </a:r>
            <a:endParaRPr lang="nl-N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786058"/>
            <a:ext cx="35718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Blessures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u="sng" dirty="0" smtClean="0"/>
              <a:t>Ontstekingen</a:t>
            </a:r>
            <a:r>
              <a:rPr lang="nl-NL" dirty="0" smtClean="0"/>
              <a:t> </a:t>
            </a:r>
            <a:r>
              <a:rPr lang="nl-NL" dirty="0"/>
              <a:t>a</a:t>
            </a:r>
            <a:r>
              <a:rPr lang="nl-NL" dirty="0" smtClean="0"/>
              <a:t>an de aanhechtingsplaats van spieren</a:t>
            </a:r>
          </a:p>
          <a:p>
            <a:pPr>
              <a:buNone/>
            </a:pPr>
            <a:r>
              <a:rPr lang="nl-NL" u="sng" dirty="0" smtClean="0"/>
              <a:t>Tennisarm</a:t>
            </a:r>
            <a:r>
              <a:rPr lang="nl-NL" dirty="0" smtClean="0"/>
              <a:t> – Ontsteking aan de aanhechtingsplaats van de elleboogspier</a:t>
            </a:r>
          </a:p>
          <a:p>
            <a:pPr>
              <a:buNone/>
            </a:pPr>
            <a:r>
              <a:rPr lang="nl-NL" u="sng" dirty="0" smtClean="0"/>
              <a:t>Achillespeesontsteking</a:t>
            </a:r>
            <a:r>
              <a:rPr lang="nl-NL" dirty="0" smtClean="0"/>
              <a:t> - </a:t>
            </a:r>
            <a:r>
              <a:rPr lang="nl-NL" dirty="0" smtClean="0"/>
              <a:t>Ontsteking aan de aanhechtingsplaats van de kuitspier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			Genezing door rust</a:t>
            </a:r>
            <a:endParaRPr lang="nl-NL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794871"/>
            <a:ext cx="2714644" cy="206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72074"/>
            <a:ext cx="16002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Oorzaken van sportblessures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nl-NL" dirty="0" smtClean="0"/>
              <a:t>Ruwheid en overtreding van spelregels.</a:t>
            </a:r>
          </a:p>
          <a:p>
            <a:pPr marL="514350" indent="-514350">
              <a:buAutoNum type="arabicPeriod"/>
            </a:pPr>
            <a:r>
              <a:rPr lang="nl-NL" dirty="0" smtClean="0"/>
              <a:t>Ongeoefendheid en </a:t>
            </a:r>
            <a:r>
              <a:rPr lang="nl-NL" dirty="0" err="1" smtClean="0"/>
              <a:t>onv</a:t>
            </a:r>
            <a:r>
              <a:rPr lang="nl-NL" dirty="0" smtClean="0"/>
              <a:t>. techniek.</a:t>
            </a:r>
          </a:p>
          <a:p>
            <a:pPr marL="514350" indent="-514350">
              <a:buAutoNum type="arabicPeriod"/>
            </a:pPr>
            <a:r>
              <a:rPr lang="nl-NL" dirty="0" smtClean="0"/>
              <a:t>Gebrek aan conditie.</a:t>
            </a:r>
          </a:p>
          <a:p>
            <a:pPr marL="514350" indent="-514350">
              <a:buAutoNum type="arabicPeriod"/>
            </a:pPr>
            <a:r>
              <a:rPr lang="nl-NL" dirty="0" smtClean="0"/>
              <a:t>Overbelasting van spieren en oververmoeidheid.</a:t>
            </a:r>
          </a:p>
          <a:p>
            <a:pPr marL="514350" indent="-514350">
              <a:buAutoNum type="arabicPeriod"/>
            </a:pPr>
            <a:r>
              <a:rPr lang="nl-NL" dirty="0" err="1" smtClean="0"/>
              <a:t>Onv</a:t>
            </a:r>
            <a:r>
              <a:rPr lang="nl-NL" dirty="0" smtClean="0"/>
              <a:t>. warming-up, rekoefeningen, </a:t>
            </a:r>
            <a:r>
              <a:rPr lang="nl-NL" dirty="0" err="1" smtClean="0"/>
              <a:t>cooling-down</a:t>
            </a:r>
            <a:r>
              <a:rPr lang="nl-NL" dirty="0" smtClean="0"/>
              <a:t>.</a:t>
            </a:r>
          </a:p>
          <a:p>
            <a:pPr marL="514350" indent="-514350">
              <a:buAutoNum type="arabicPeriod"/>
            </a:pPr>
            <a:r>
              <a:rPr lang="nl-NL" dirty="0" smtClean="0"/>
              <a:t>Slechte weersomstandigheden</a:t>
            </a:r>
          </a:p>
          <a:p>
            <a:pPr marL="514350" indent="-514350">
              <a:buAutoNum type="arabicPeriod"/>
            </a:pPr>
            <a:r>
              <a:rPr lang="nl-NL" dirty="0" smtClean="0"/>
              <a:t>Te snel hervatten na een blessure</a:t>
            </a:r>
          </a:p>
          <a:p>
            <a:pPr marL="514350" indent="-514350">
              <a:buAutoNum type="arabicPeriod"/>
            </a:pPr>
            <a:r>
              <a:rPr lang="nl-NL" dirty="0" smtClean="0"/>
              <a:t>Slechte sportuitrusting</a:t>
            </a:r>
          </a:p>
          <a:p>
            <a:pPr marL="514350" indent="-514350">
              <a:buAutoNum type="arabicPeriod"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Voorkomen van een sportb</a:t>
            </a:r>
            <a:r>
              <a:rPr lang="nl-NL" dirty="0"/>
              <a:t>l</a:t>
            </a:r>
            <a:r>
              <a:rPr lang="nl-NL" dirty="0" smtClean="0"/>
              <a:t>essure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Warming-up – spieren los maken en opwarmen</a:t>
            </a:r>
          </a:p>
          <a:p>
            <a:pPr>
              <a:buNone/>
            </a:pPr>
            <a:r>
              <a:rPr lang="nl-NL" dirty="0" smtClean="0"/>
              <a:t>Rekoefeningen – Vergroot flexibiliteit</a:t>
            </a:r>
          </a:p>
          <a:p>
            <a:pPr>
              <a:buNone/>
            </a:pPr>
            <a:r>
              <a:rPr lang="nl-NL" dirty="0" err="1" smtClean="0"/>
              <a:t>Cooling-down</a:t>
            </a:r>
            <a:r>
              <a:rPr lang="nl-NL" dirty="0" smtClean="0"/>
              <a:t> – Afvalstoffen afvoeren uit de spieren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500438"/>
            <a:ext cx="4119558" cy="308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51"/>
            <a:ext cx="7072362" cy="677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 rot="19209021">
            <a:off x="1419721" y="3894199"/>
            <a:ext cx="20096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Vragen</a:t>
            </a:r>
            <a:r>
              <a:rPr lang="nl-N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nl-N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676650"/>
            <a:ext cx="4762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Inwendig / uitwendig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357298"/>
            <a:ext cx="4471958" cy="19002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u="sng" dirty="0" smtClean="0"/>
              <a:t>Inwendig skelet </a:t>
            </a:r>
            <a:r>
              <a:rPr lang="nl-NL" sz="2800" dirty="0" smtClean="0"/>
              <a:t>–</a:t>
            </a:r>
            <a:r>
              <a:rPr lang="nl-NL" sz="2800" dirty="0" err="1" smtClean="0"/>
              <a:t>Endoskelet</a:t>
            </a:r>
            <a:endParaRPr lang="nl-NL" sz="2800" dirty="0"/>
          </a:p>
          <a:p>
            <a:pPr>
              <a:buNone/>
            </a:pPr>
            <a:r>
              <a:rPr lang="nl-NL" sz="2800" dirty="0" smtClean="0"/>
              <a:t>- In het lichaam.</a:t>
            </a:r>
          </a:p>
          <a:p>
            <a:pPr>
              <a:buNone/>
            </a:pPr>
            <a:r>
              <a:rPr lang="nl-NL" sz="2800" dirty="0" smtClean="0"/>
              <a:t>- Bestaat uit vele botten.</a:t>
            </a:r>
            <a:endParaRPr lang="nl-NL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429000"/>
            <a:ext cx="37242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4286248" y="1285860"/>
            <a:ext cx="45720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u="sng" dirty="0" smtClean="0"/>
              <a:t>Uitwendig skelet </a:t>
            </a:r>
            <a:r>
              <a:rPr lang="nl-NL" sz="2800" dirty="0" smtClean="0"/>
              <a:t>– </a:t>
            </a:r>
            <a:r>
              <a:rPr lang="nl-NL" sz="2800" dirty="0" err="1" smtClean="0"/>
              <a:t>Exoskelet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smtClean="0"/>
              <a:t>- Aan de buitenkant van het lichaam.</a:t>
            </a:r>
            <a:br>
              <a:rPr lang="nl-NL" sz="2800" dirty="0" smtClean="0"/>
            </a:br>
            <a:r>
              <a:rPr lang="nl-NL" sz="2800" dirty="0" smtClean="0"/>
              <a:t>- Wordt niet omgeven door levend weefsel.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Onderdelen skelet</a:t>
            </a:r>
            <a:endParaRPr lang="nl-NL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1419225" cy="3571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1500174"/>
            <a:ext cx="1014416" cy="330503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357298"/>
            <a:ext cx="3468549" cy="24336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000504"/>
            <a:ext cx="2500330" cy="24816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4000504"/>
            <a:ext cx="3128224" cy="24765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7354" y="0"/>
            <a:ext cx="10904830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714356"/>
            <a:ext cx="21621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r>
              <a:rPr lang="nl-NL" dirty="0" smtClean="0"/>
              <a:t>Type beenderen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285860"/>
            <a:ext cx="8072462" cy="5286412"/>
          </a:xfrm>
        </p:spPr>
        <p:txBody>
          <a:bodyPr>
            <a:normAutofit/>
          </a:bodyPr>
          <a:lstStyle/>
          <a:p>
            <a:r>
              <a:rPr lang="nl-NL" u="sng" dirty="0" smtClean="0"/>
              <a:t>Pijpbeenderen</a:t>
            </a:r>
            <a:r>
              <a:rPr lang="nl-NL" dirty="0" smtClean="0"/>
              <a:t>: </a:t>
            </a:r>
            <a:br>
              <a:rPr lang="nl-NL" dirty="0" smtClean="0"/>
            </a:br>
            <a:r>
              <a:rPr lang="nl-NL" dirty="0" smtClean="0"/>
              <a:t>Lange botten.</a:t>
            </a:r>
            <a:br>
              <a:rPr lang="nl-NL" dirty="0" smtClean="0"/>
            </a:br>
            <a:r>
              <a:rPr lang="nl-NL" dirty="0" smtClean="0"/>
              <a:t>Met name de ledematen.</a:t>
            </a:r>
            <a:br>
              <a:rPr lang="nl-NL" dirty="0" smtClean="0"/>
            </a:br>
            <a:r>
              <a:rPr lang="nl-NL" dirty="0" smtClean="0"/>
              <a:t>Rood beenmerg – Vorming bloedcellen.</a:t>
            </a:r>
            <a:br>
              <a:rPr lang="nl-NL" dirty="0" smtClean="0"/>
            </a:br>
            <a:r>
              <a:rPr lang="nl-NL" dirty="0" smtClean="0"/>
              <a:t>Geel beenmerg, opslag vet.</a:t>
            </a:r>
            <a:br>
              <a:rPr lang="nl-NL" dirty="0" smtClean="0"/>
            </a:br>
            <a:endParaRPr lang="nl-NL" dirty="0" smtClean="0"/>
          </a:p>
          <a:p>
            <a:pPr lvl="5"/>
            <a:r>
              <a:rPr lang="nl-NL" sz="3200" u="sng" dirty="0" smtClean="0"/>
              <a:t>Platte beenderen</a:t>
            </a:r>
            <a:r>
              <a:rPr lang="nl-NL" sz="3200" dirty="0" smtClean="0"/>
              <a:t>:</a:t>
            </a:r>
            <a:br>
              <a:rPr lang="nl-NL" sz="3200" dirty="0" smtClean="0"/>
            </a:br>
            <a:r>
              <a:rPr lang="nl-NL" sz="3200" dirty="0" smtClean="0"/>
              <a:t>Schedel, ribben, schouderblad.</a:t>
            </a: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 smtClean="0"/>
              <a:t>Wel rood beenmerg, geen geel.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	</a:t>
            </a:r>
            <a:endParaRPr lang="nl-NL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714752"/>
            <a:ext cx="2152636" cy="296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1428736"/>
            <a:ext cx="91821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Zoolgangers – Teengangers – </a:t>
            </a:r>
            <a:r>
              <a:rPr lang="nl-NL" dirty="0" err="1" smtClean="0"/>
              <a:t>Topgangers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>	</a:t>
            </a:r>
            <a:r>
              <a:rPr lang="nl-NL" dirty="0" smtClean="0"/>
              <a:t>					   </a:t>
            </a:r>
            <a:r>
              <a:rPr lang="nl-NL" sz="3600" dirty="0" smtClean="0"/>
              <a:t>(</a:t>
            </a:r>
            <a:r>
              <a:rPr lang="nl-NL" sz="3600" dirty="0" err="1" smtClean="0"/>
              <a:t>Hoefgangers</a:t>
            </a:r>
            <a:r>
              <a:rPr lang="nl-NL" sz="3600" dirty="0" smtClean="0"/>
              <a:t>)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5857892"/>
            <a:ext cx="8972552" cy="11430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            Hele voet</a:t>
            </a:r>
            <a:r>
              <a:rPr lang="nl-NL" dirty="0"/>
              <a:t> </a:t>
            </a:r>
            <a:r>
              <a:rPr lang="nl-NL" dirty="0" smtClean="0"/>
              <a:t>	    Tenen		Top </a:t>
            </a:r>
            <a:r>
              <a:rPr lang="nl-NL" dirty="0" err="1" smtClean="0"/>
              <a:t>vd</a:t>
            </a:r>
            <a:r>
              <a:rPr lang="nl-NL" dirty="0" smtClean="0"/>
              <a:t> teen</a:t>
            </a:r>
            <a:br>
              <a:rPr lang="nl-NL" dirty="0" smtClean="0"/>
            </a:br>
            <a:r>
              <a:rPr lang="nl-NL" dirty="0" smtClean="0"/>
              <a:t>							Nagels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214422"/>
            <a:ext cx="2619372" cy="196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Kraakbeen en beenweefsel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844" y="1214422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nl-NL" u="sng" dirty="0" smtClean="0"/>
              <a:t>Kraakbeen</a:t>
            </a:r>
            <a:r>
              <a:rPr lang="nl-NL" dirty="0" smtClean="0"/>
              <a:t>:</a:t>
            </a:r>
            <a:br>
              <a:rPr lang="nl-NL" dirty="0" smtClean="0"/>
            </a:br>
            <a:r>
              <a:rPr lang="nl-NL" dirty="0" smtClean="0"/>
              <a:t>- tussencelstof</a:t>
            </a:r>
            <a:br>
              <a:rPr lang="nl-NL" dirty="0" smtClean="0"/>
            </a:br>
            <a:r>
              <a:rPr lang="nl-NL" dirty="0" smtClean="0"/>
              <a:t>- cellen in groepjes</a:t>
            </a:r>
            <a:br>
              <a:rPr lang="nl-NL" dirty="0" smtClean="0"/>
            </a:br>
            <a:r>
              <a:rPr lang="nl-NL" dirty="0" smtClean="0"/>
              <a:t>- buigzaam</a:t>
            </a:r>
          </a:p>
          <a:p>
            <a:r>
              <a:rPr lang="nl-NL" u="sng" dirty="0" smtClean="0"/>
              <a:t>Beenweefsel</a:t>
            </a:r>
            <a:r>
              <a:rPr lang="nl-NL" dirty="0" smtClean="0"/>
              <a:t>:</a:t>
            </a:r>
            <a:br>
              <a:rPr lang="nl-NL" dirty="0" smtClean="0"/>
            </a:br>
            <a:r>
              <a:rPr lang="nl-NL" dirty="0" smtClean="0"/>
              <a:t>- Tussencelstof van </a:t>
            </a:r>
            <a:r>
              <a:rPr lang="nl-NL" u="sng" dirty="0" smtClean="0"/>
              <a:t>kalkzouten</a:t>
            </a:r>
            <a:r>
              <a:rPr lang="nl-NL" dirty="0" smtClean="0"/>
              <a:t>(stevigheid) en </a:t>
            </a:r>
            <a:r>
              <a:rPr lang="nl-NL" u="sng" dirty="0" smtClean="0"/>
              <a:t>lijmstof</a:t>
            </a:r>
            <a:r>
              <a:rPr lang="nl-NL" dirty="0" smtClean="0"/>
              <a:t>(soepelheid).</a:t>
            </a:r>
            <a:br>
              <a:rPr lang="nl-NL" dirty="0" smtClean="0"/>
            </a:br>
            <a:r>
              <a:rPr lang="nl-NL" dirty="0" smtClean="0"/>
              <a:t>- Cellen in kringen rondom fijne kanalen.</a:t>
            </a:r>
            <a:br>
              <a:rPr lang="nl-NL" dirty="0" smtClean="0"/>
            </a:br>
            <a:r>
              <a:rPr lang="nl-NL" dirty="0" smtClean="0"/>
              <a:t>- In kanalen liggen bloedvaten.</a:t>
            </a:r>
          </a:p>
          <a:p>
            <a:endParaRPr lang="nl-NL" dirty="0"/>
          </a:p>
          <a:p>
            <a:pPr>
              <a:buNone/>
            </a:pPr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pPr>
              <a:buNone/>
            </a:pPr>
            <a:endParaRPr lang="nl-NL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429132"/>
            <a:ext cx="2714644" cy="203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Rechte verbindingslijn 7"/>
          <p:cNvCxnSpPr/>
          <p:nvPr/>
        </p:nvCxnSpPr>
        <p:spPr>
          <a:xfrm rot="10800000">
            <a:off x="5786446" y="1857364"/>
            <a:ext cx="121444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rot="10800000">
            <a:off x="5857884" y="2357430"/>
            <a:ext cx="128588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rot="10800000">
            <a:off x="4786314" y="5357826"/>
            <a:ext cx="285752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rot="10800000">
            <a:off x="5429256" y="6000768"/>
            <a:ext cx="157163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rot="10800000">
            <a:off x="4857752" y="5643578"/>
            <a:ext cx="242889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3929058" y="5214950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Kanaal</a:t>
            </a:r>
          </a:p>
          <a:p>
            <a:r>
              <a:rPr lang="nl-NL" dirty="0" smtClean="0"/>
              <a:t>Beencel</a:t>
            </a:r>
          </a:p>
          <a:p>
            <a:r>
              <a:rPr lang="nl-NL" dirty="0" smtClean="0"/>
              <a:t>Tussencelstof</a:t>
            </a:r>
            <a:endParaRPr lang="nl-NL" dirty="0"/>
          </a:p>
        </p:txBody>
      </p:sp>
      <p:sp>
        <p:nvSpPr>
          <p:cNvPr id="25" name="Tekstvak 24"/>
          <p:cNvSpPr txBox="1"/>
          <p:nvPr/>
        </p:nvSpPr>
        <p:spPr>
          <a:xfrm>
            <a:off x="4357686" y="1643050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Kraakbeencel</a:t>
            </a:r>
          </a:p>
          <a:p>
            <a:endParaRPr lang="nl-NL" dirty="0" smtClean="0"/>
          </a:p>
          <a:p>
            <a:r>
              <a:rPr lang="nl-NL" dirty="0" smtClean="0"/>
              <a:t>Tussencelstof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Beenverbindingen</a:t>
            </a:r>
            <a:endParaRPr lang="nl-N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39684"/>
            <a:ext cx="6357982" cy="561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7358050" y="1928802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Geen beweging mogelijk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7286644" y="4714884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Wel beweging mogelijk</a:t>
            </a:r>
            <a:endParaRPr lang="nl-NL" dirty="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3000364" y="5072074"/>
            <a:ext cx="11430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3000364" y="2285992"/>
            <a:ext cx="11430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6643702" y="2285992"/>
            <a:ext cx="64294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>
            <a:off x="6643702" y="5072074"/>
            <a:ext cx="64294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403</Words>
  <Application>Microsoft Office PowerPoint</Application>
  <PresentationFormat>Diavoorstelling (4:3)</PresentationFormat>
  <Paragraphs>97</Paragraphs>
  <Slides>24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Office-thema</vt:lpstr>
      <vt:lpstr>Stevigheid en beweging </vt:lpstr>
      <vt:lpstr>Het Skelet (Geraamte)</vt:lpstr>
      <vt:lpstr>Inwendig / uitwendig</vt:lpstr>
      <vt:lpstr>Onderdelen skelet</vt:lpstr>
      <vt:lpstr>Dia 5</vt:lpstr>
      <vt:lpstr>Type beenderen</vt:lpstr>
      <vt:lpstr>Zoolgangers – Teengangers – Topgangers          (Hoefgangers)</vt:lpstr>
      <vt:lpstr>Kraakbeen en beenweefsel</vt:lpstr>
      <vt:lpstr>Beenverbindingen</vt:lpstr>
      <vt:lpstr>Bouw van een gewricht</vt:lpstr>
      <vt:lpstr>Soorten gewrichten</vt:lpstr>
      <vt:lpstr>Bouw en werking van spieren</vt:lpstr>
      <vt:lpstr>Antagonisten</vt:lpstr>
      <vt:lpstr>Houding en beweging</vt:lpstr>
      <vt:lpstr>Houding en beweging</vt:lpstr>
      <vt:lpstr>Blessures</vt:lpstr>
      <vt:lpstr>Botbreuken</vt:lpstr>
      <vt:lpstr>Blessures</vt:lpstr>
      <vt:lpstr>Blessures</vt:lpstr>
      <vt:lpstr>Blessures</vt:lpstr>
      <vt:lpstr>Blessures</vt:lpstr>
      <vt:lpstr>Oorzaken van sportblessures</vt:lpstr>
      <vt:lpstr>Voorkomen van een sportblessure</vt:lpstr>
      <vt:lpstr>Dia 24</vt:lpstr>
    </vt:vector>
  </TitlesOfParts>
  <Company>Privat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Stevigheid en beweging </dc:title>
  <dc:creator>jolien</dc:creator>
  <cp:lastModifiedBy>jolien</cp:lastModifiedBy>
  <cp:revision>22</cp:revision>
  <dcterms:created xsi:type="dcterms:W3CDTF">2010-05-17T17:37:35Z</dcterms:created>
  <dcterms:modified xsi:type="dcterms:W3CDTF">2010-05-17T21:02:44Z</dcterms:modified>
</cp:coreProperties>
</file>